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1" r:id="rId2"/>
    <p:sldId id="340" r:id="rId3"/>
    <p:sldId id="256" r:id="rId4"/>
    <p:sldId id="260" r:id="rId5"/>
    <p:sldId id="261" r:id="rId6"/>
    <p:sldId id="262" r:id="rId7"/>
    <p:sldId id="258" r:id="rId8"/>
    <p:sldId id="259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3" r:id="rId77"/>
    <p:sldId id="331" r:id="rId78"/>
    <p:sldId id="332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070" autoAdjust="0"/>
  </p:normalViewPr>
  <p:slideViewPr>
    <p:cSldViewPr snapToGrid="0" snapToObjects="1">
      <p:cViewPr>
        <p:scale>
          <a:sx n="64" d="100"/>
          <a:sy n="64" d="100"/>
        </p:scale>
        <p:origin x="-2184" y="-1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0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1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1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8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3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2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0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9E217-CAEF-6C47-AE58-B57BAEB8D236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2387E-6CE5-7F4B-8522-98AF5C1BF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3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m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m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m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m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m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m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m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m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m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m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m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m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m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mp"/><Relationship Id="rId3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m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m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m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m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m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m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m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m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m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m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m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m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m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m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m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mp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mp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mp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m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jpg"/><Relationship Id="rId6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m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mp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mp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0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8900" dirty="0" smtClean="0">
                <a:solidFill>
                  <a:schemeClr val="accent4">
                    <a:lumMod val="75000"/>
                  </a:schemeClr>
                </a:solidFill>
              </a:rPr>
              <a:t>PIRE 2014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Information Session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89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issCLSinfo 2014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4" t="16455" r="11990" b="10319"/>
          <a:stretch/>
        </p:blipFill>
        <p:spPr>
          <a:xfrm>
            <a:off x="-4706" y="0"/>
            <a:ext cx="9148706" cy="6858000"/>
          </a:xfrm>
        </p:spPr>
      </p:pic>
    </p:spTree>
    <p:extLst>
      <p:ext uri="{BB962C8B-B14F-4D97-AF65-F5344CB8AC3E}">
        <p14:creationId xmlns:p14="http://schemas.microsoft.com/office/powerpoint/2010/main" val="708728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417" r="11992" b="9715"/>
          <a:stretch/>
        </p:blipFill>
        <p:spPr bwMode="auto">
          <a:xfrm>
            <a:off x="-1" y="0"/>
            <a:ext cx="91676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04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WeissCLSinfo 2014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9" t="22939" r="17839" b="14556"/>
          <a:stretch/>
        </p:blipFill>
        <p:spPr>
          <a:xfrm>
            <a:off x="0" y="0"/>
            <a:ext cx="9144000" cy="6910351"/>
          </a:xfrm>
        </p:spPr>
      </p:pic>
    </p:spTree>
    <p:extLst>
      <p:ext uri="{BB962C8B-B14F-4D97-AF65-F5344CB8AC3E}">
        <p14:creationId xmlns:p14="http://schemas.microsoft.com/office/powerpoint/2010/main" val="386666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2220686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Karen Miller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arenMillerPIRE Presentation 2014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1" t="23090" r="17586" b="15338"/>
          <a:stretch/>
        </p:blipFill>
        <p:spPr>
          <a:xfrm>
            <a:off x="0" y="-1"/>
            <a:ext cx="9118744" cy="6858001"/>
          </a:xfrm>
        </p:spPr>
      </p:pic>
    </p:spTree>
    <p:extLst>
      <p:ext uri="{BB962C8B-B14F-4D97-AF65-F5344CB8AC3E}">
        <p14:creationId xmlns:p14="http://schemas.microsoft.com/office/powerpoint/2010/main" val="24450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3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64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74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5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016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KarenMillerPIRE Presentation 2014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6" t="22609" r="17441" b="14857"/>
          <a:stretch/>
        </p:blipFill>
        <p:spPr>
          <a:xfrm>
            <a:off x="0" y="2495"/>
            <a:ext cx="9144000" cy="6812148"/>
          </a:xfrm>
        </p:spPr>
      </p:pic>
    </p:spTree>
    <p:extLst>
      <p:ext uri="{BB962C8B-B14F-4D97-AF65-F5344CB8AC3E}">
        <p14:creationId xmlns:p14="http://schemas.microsoft.com/office/powerpoint/2010/main" val="379356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6981"/>
            <a:ext cx="8229600" cy="2229076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Carol Miller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4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22965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Judith Kroll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5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Miller_Child Language Development Laboratory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8" t="19428" r="11495" b="8925"/>
          <a:stretch/>
        </p:blipFill>
        <p:spPr>
          <a:xfrm>
            <a:off x="-518947" y="0"/>
            <a:ext cx="9842829" cy="6858000"/>
          </a:xfrm>
        </p:spPr>
      </p:pic>
    </p:spTree>
    <p:extLst>
      <p:ext uri="{BB962C8B-B14F-4D97-AF65-F5344CB8AC3E}">
        <p14:creationId xmlns:p14="http://schemas.microsoft.com/office/powerpoint/2010/main" val="2115659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Miller_Child Language Development Laboratory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7" t="16596" r="11798" b="8363"/>
          <a:stretch/>
        </p:blipFill>
        <p:spPr>
          <a:xfrm>
            <a:off x="0" y="0"/>
            <a:ext cx="9142325" cy="6727371"/>
          </a:xfrm>
        </p:spPr>
      </p:pic>
    </p:spTree>
    <p:extLst>
      <p:ext uri="{BB962C8B-B14F-4D97-AF65-F5344CB8AC3E}">
        <p14:creationId xmlns:p14="http://schemas.microsoft.com/office/powerpoint/2010/main" val="3372442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6210"/>
            <a:ext cx="8229600" cy="252299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Marianna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Nadeu</a:t>
            </a:r>
            <a:r>
              <a:rPr lang="en-US" sz="8000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en-US" sz="8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nadeu@psu.edu</a:t>
            </a:r>
            <a:r>
              <a:rPr lang="en-US" sz="8000" dirty="0"/>
              <a:t/>
            </a:r>
            <a:br>
              <a:rPr lang="en-US" sz="8000" dirty="0"/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47964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NadeuPIRE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5" t="19483" r="14334" b="10527"/>
          <a:stretch/>
        </p:blipFill>
        <p:spPr>
          <a:xfrm>
            <a:off x="0" y="0"/>
            <a:ext cx="9167567" cy="6858000"/>
          </a:xfrm>
        </p:spPr>
      </p:pic>
    </p:spTree>
    <p:extLst>
      <p:ext uri="{BB962C8B-B14F-4D97-AF65-F5344CB8AC3E}">
        <p14:creationId xmlns:p14="http://schemas.microsoft.com/office/powerpoint/2010/main" val="49281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NadeuPIRE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2" t="19482" r="14836" b="11249"/>
          <a:stretch/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268504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4438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Matthew Carlson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6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rlson_PIREsessionIntro (1)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4" t="16356" r="12087" b="8363"/>
          <a:stretch/>
        </p:blipFill>
        <p:spPr>
          <a:xfrm>
            <a:off x="-1" y="0"/>
            <a:ext cx="9311981" cy="6858000"/>
          </a:xfrm>
        </p:spPr>
      </p:pic>
    </p:spTree>
    <p:extLst>
      <p:ext uri="{BB962C8B-B14F-4D97-AF65-F5344CB8AC3E}">
        <p14:creationId xmlns:p14="http://schemas.microsoft.com/office/powerpoint/2010/main" val="282729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rlson_PIREsessionIntro (1)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1" t="19723" r="14547" b="11009"/>
          <a:stretch/>
        </p:blipFill>
        <p:spPr>
          <a:xfrm>
            <a:off x="0" y="0"/>
            <a:ext cx="9215436" cy="6858000"/>
          </a:xfrm>
        </p:spPr>
      </p:pic>
    </p:spTree>
    <p:extLst>
      <p:ext uri="{BB962C8B-B14F-4D97-AF65-F5344CB8AC3E}">
        <p14:creationId xmlns:p14="http://schemas.microsoft.com/office/powerpoint/2010/main" val="50608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rlson_PIREsessionIntro (1)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6" t="19241" r="14837" b="11491"/>
          <a:stretch/>
        </p:blipFill>
        <p:spPr>
          <a:xfrm>
            <a:off x="-1" y="0"/>
            <a:ext cx="9191625" cy="6858000"/>
          </a:xfrm>
        </p:spPr>
      </p:pic>
    </p:spTree>
    <p:extLst>
      <p:ext uri="{BB962C8B-B14F-4D97-AF65-F5344CB8AC3E}">
        <p14:creationId xmlns:p14="http://schemas.microsoft.com/office/powerpoint/2010/main" val="330662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rlson_PIREsessionIntro (1)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5" t="19624" r="14929" b="11817"/>
          <a:stretch/>
        </p:blipFill>
        <p:spPr>
          <a:xfrm>
            <a:off x="0" y="0"/>
            <a:ext cx="9243392" cy="6858000"/>
          </a:xfrm>
        </p:spPr>
      </p:pic>
    </p:spTree>
    <p:extLst>
      <p:ext uri="{BB962C8B-B14F-4D97-AF65-F5344CB8AC3E}">
        <p14:creationId xmlns:p14="http://schemas.microsoft.com/office/powerpoint/2010/main" val="205870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8-27 05.02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8" y="133106"/>
            <a:ext cx="7302500" cy="257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7091" y="37291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Screenshot 2014-08-27 05.27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" y="3642851"/>
            <a:ext cx="4395234" cy="1995488"/>
          </a:xfrm>
          <a:prstGeom prst="rect">
            <a:avLst/>
          </a:prstGeom>
        </p:spPr>
      </p:pic>
      <p:pic>
        <p:nvPicPr>
          <p:cNvPr id="13" name="Picture 12" descr="Screenshot 2014-08-27 05.28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17" y="3729181"/>
            <a:ext cx="4467183" cy="19091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55517" y="3020284"/>
            <a:ext cx="363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"/>
                <a:cs typeface="Times"/>
              </a:rPr>
              <a:t>Judith Kroll:  jfk7@psu.edu</a:t>
            </a:r>
            <a:endParaRPr lang="en-US" sz="2400" dirty="0">
              <a:latin typeface="Times"/>
              <a:cs typeface="Time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90700" y="6035311"/>
            <a:ext cx="537223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"/>
                <a:cs typeface="Times"/>
              </a:rPr>
              <a:t>Center for Language Science Laboratories</a:t>
            </a:r>
            <a:endParaRPr lang="en-US" sz="2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77395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3497"/>
            <a:ext cx="8229600" cy="2648444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John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Lipski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35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ipski-PIRE-2014 [Compatibility Mode]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t="20949" r="10446" b="6849"/>
          <a:stretch/>
        </p:blipFill>
        <p:spPr>
          <a:xfrm>
            <a:off x="0" y="0"/>
            <a:ext cx="8919148" cy="7018988"/>
          </a:xfrm>
        </p:spPr>
      </p:pic>
    </p:spTree>
    <p:extLst>
      <p:ext uri="{BB962C8B-B14F-4D97-AF65-F5344CB8AC3E}">
        <p14:creationId xmlns:p14="http://schemas.microsoft.com/office/powerpoint/2010/main" val="59708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ipski-PIRE-2014 [Compatibility Mode]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20286" r="9296" b="8174"/>
          <a:stretch/>
        </p:blipFill>
        <p:spPr>
          <a:xfrm>
            <a:off x="0" y="0"/>
            <a:ext cx="9144000" cy="6810702"/>
          </a:xfrm>
        </p:spPr>
      </p:pic>
    </p:spTree>
    <p:extLst>
      <p:ext uri="{BB962C8B-B14F-4D97-AF65-F5344CB8AC3E}">
        <p14:creationId xmlns:p14="http://schemas.microsoft.com/office/powerpoint/2010/main" val="254790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3438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Mike Putman</a:t>
            </a:r>
            <a:b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en-US" sz="4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4000" dirty="0" err="1" smtClean="0">
                <a:solidFill>
                  <a:schemeClr val="accent4">
                    <a:lumMod val="75000"/>
                  </a:schemeClr>
                </a:solidFill>
              </a:rPr>
              <a:t>Hyoun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</a:rPr>
              <a:t>-A and Lara</a:t>
            </a:r>
            <a:endParaRPr lang="en-US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8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PutmanPIRE slide_F2014 [Compatibility Mode]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5" t="17636" r="9068" b="9830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75991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8249"/>
            <a:ext cx="8229600" cy="1252746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Lisa Reed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70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eedPowerPoint 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5" t="18631" r="10217" b="11154"/>
          <a:stretch/>
        </p:blipFill>
        <p:spPr>
          <a:xfrm>
            <a:off x="0" y="-1"/>
            <a:ext cx="9144000" cy="6825805"/>
          </a:xfrm>
        </p:spPr>
      </p:pic>
    </p:spTree>
    <p:extLst>
      <p:ext uri="{BB962C8B-B14F-4D97-AF65-F5344CB8AC3E}">
        <p14:creationId xmlns:p14="http://schemas.microsoft.com/office/powerpoint/2010/main" val="34296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eedPowerPoint 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5" t="18630" r="10217" b="11485"/>
          <a:stretch/>
        </p:blipFill>
        <p:spPr>
          <a:xfrm>
            <a:off x="0" y="0"/>
            <a:ext cx="9144000" cy="6793604"/>
          </a:xfrm>
        </p:spPr>
      </p:pic>
    </p:spTree>
    <p:extLst>
      <p:ext uri="{BB962C8B-B14F-4D97-AF65-F5344CB8AC3E}">
        <p14:creationId xmlns:p14="http://schemas.microsoft.com/office/powerpoint/2010/main" val="102681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eedPowerPoint 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5" t="18299" r="9987" b="11154"/>
          <a:stretch/>
        </p:blipFill>
        <p:spPr>
          <a:xfrm>
            <a:off x="-1" y="0"/>
            <a:ext cx="9176203" cy="6858000"/>
          </a:xfrm>
        </p:spPr>
      </p:pic>
    </p:spTree>
    <p:extLst>
      <p:ext uri="{BB962C8B-B14F-4D97-AF65-F5344CB8AC3E}">
        <p14:creationId xmlns:p14="http://schemas.microsoft.com/office/powerpoint/2010/main" val="400573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eedPowerPoint 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4" t="19293" r="10677" b="11154"/>
          <a:stretch/>
        </p:blipFill>
        <p:spPr>
          <a:xfrm>
            <a:off x="0" y="0"/>
            <a:ext cx="9241974" cy="6858000"/>
          </a:xfrm>
        </p:spPr>
      </p:pic>
    </p:spTree>
    <p:extLst>
      <p:ext uri="{BB962C8B-B14F-4D97-AF65-F5344CB8AC3E}">
        <p14:creationId xmlns:p14="http://schemas.microsoft.com/office/powerpoint/2010/main" val="37333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ChangeArrowheads="1"/>
          </p:cNvSpPr>
          <p:nvPr/>
        </p:nvSpPr>
        <p:spPr bwMode="auto">
          <a:xfrm>
            <a:off x="914400" y="304800"/>
            <a:ext cx="86868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i="1">
              <a:latin typeface="Times"/>
              <a:cs typeface="Times"/>
            </a:endParaRPr>
          </a:p>
          <a:p>
            <a:endParaRPr lang="en-US" i="1">
              <a:latin typeface="Times"/>
              <a:cs typeface="Times"/>
            </a:endParaRPr>
          </a:p>
          <a:p>
            <a:endParaRPr lang="en-US" i="1">
              <a:latin typeface="Times"/>
              <a:cs typeface="Time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147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3794125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0" name="Group 12"/>
          <p:cNvGrpSpPr>
            <a:grpSpLocks/>
          </p:cNvGrpSpPr>
          <p:nvPr/>
        </p:nvGrpSpPr>
        <p:grpSpPr bwMode="auto">
          <a:xfrm>
            <a:off x="2057400" y="1447800"/>
            <a:ext cx="5638800" cy="4254500"/>
            <a:chOff x="432" y="432"/>
            <a:chExt cx="5328" cy="3859"/>
          </a:xfrm>
        </p:grpSpPr>
        <p:pic>
          <p:nvPicPr>
            <p:cNvPr id="19464" name="Picture 13"/>
            <p:cNvPicPr>
              <a:picLocks noChangeAspect="1" noChangeArrowheads="1"/>
            </p:cNvPicPr>
            <p:nvPr/>
          </p:nvPicPr>
          <p:blipFill>
            <a:blip r:embed="rId2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" y="2159"/>
              <a:ext cx="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5" name="Picture 14"/>
            <p:cNvPicPr>
              <a:picLocks noChangeAspect="1" noChangeArrowheads="1"/>
            </p:cNvPicPr>
            <p:nvPr/>
          </p:nvPicPr>
          <p:blipFill>
            <a:blip r:embed="rId2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" y="2255"/>
              <a:ext cx="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6" name="Picture 15"/>
            <p:cNvPicPr>
              <a:picLocks noChangeAspect="1" noChangeArrowheads="1"/>
            </p:cNvPicPr>
            <p:nvPr/>
          </p:nvPicPr>
          <p:blipFill>
            <a:blip r:embed="rId3">
              <a:lum brigh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" y="720"/>
              <a:ext cx="323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7" name="Picture 16"/>
            <p:cNvPicPr>
              <a:picLocks noChangeAspect="1" noChangeArrowheads="1"/>
            </p:cNvPicPr>
            <p:nvPr/>
          </p:nvPicPr>
          <p:blipFill>
            <a:blip r:embed="rId4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2688"/>
              <a:ext cx="992" cy="58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68" name="Line 17"/>
            <p:cNvSpPr>
              <a:spLocks noChangeShapeType="1"/>
            </p:cNvSpPr>
            <p:nvPr/>
          </p:nvSpPr>
          <p:spPr bwMode="auto">
            <a:xfrm flipH="1">
              <a:off x="2112" y="2592"/>
              <a:ext cx="100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"/>
                <a:cs typeface="Times"/>
              </a:endParaRPr>
            </a:p>
          </p:txBody>
        </p:sp>
        <p:pic>
          <p:nvPicPr>
            <p:cNvPr id="19469" name="Picture 18"/>
            <p:cNvPicPr>
              <a:picLocks noChangeAspect="1" noChangeArrowheads="1"/>
            </p:cNvPicPr>
            <p:nvPr/>
          </p:nvPicPr>
          <p:blipFill>
            <a:blip r:embed="rId5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432"/>
              <a:ext cx="1624" cy="1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0" name="Line 19"/>
            <p:cNvSpPr>
              <a:spLocks noChangeShapeType="1"/>
            </p:cNvSpPr>
            <p:nvPr/>
          </p:nvSpPr>
          <p:spPr bwMode="auto">
            <a:xfrm>
              <a:off x="2064" y="1200"/>
              <a:ext cx="1008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"/>
                <a:cs typeface="Times"/>
              </a:endParaRPr>
            </a:p>
          </p:txBody>
        </p:sp>
        <p:sp>
          <p:nvSpPr>
            <p:cNvPr id="19471" name="Line 20"/>
            <p:cNvSpPr>
              <a:spLocks noChangeShapeType="1"/>
            </p:cNvSpPr>
            <p:nvPr/>
          </p:nvSpPr>
          <p:spPr bwMode="auto">
            <a:xfrm flipH="1">
              <a:off x="960" y="3312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"/>
                <a:cs typeface="Times"/>
              </a:endParaRPr>
            </a:p>
          </p:txBody>
        </p:sp>
        <p:sp>
          <p:nvSpPr>
            <p:cNvPr id="19472" name="Line 21"/>
            <p:cNvSpPr>
              <a:spLocks noChangeShapeType="1"/>
            </p:cNvSpPr>
            <p:nvPr/>
          </p:nvSpPr>
          <p:spPr bwMode="auto">
            <a:xfrm>
              <a:off x="1296" y="3312"/>
              <a:ext cx="43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Times"/>
                <a:cs typeface="Times"/>
              </a:endParaRPr>
            </a:p>
          </p:txBody>
        </p:sp>
        <p:sp>
          <p:nvSpPr>
            <p:cNvPr id="19473" name="Text Box 22"/>
            <p:cNvSpPr txBox="1">
              <a:spLocks noChangeArrowheads="1"/>
            </p:cNvSpPr>
            <p:nvPr/>
          </p:nvSpPr>
          <p:spPr bwMode="auto">
            <a:xfrm>
              <a:off x="515" y="3974"/>
              <a:ext cx="702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r"/>
              <a:r>
                <a:rPr lang="ja-JP" altLang="en-US" sz="1600">
                  <a:latin typeface="Times"/>
                  <a:cs typeface="Times"/>
                </a:rPr>
                <a:t>“</a:t>
              </a:r>
              <a:r>
                <a:rPr lang="en-US" altLang="ja-JP" sz="1600">
                  <a:latin typeface="Times"/>
                  <a:cs typeface="Times"/>
                </a:rPr>
                <a:t>bike</a:t>
              </a:r>
              <a:r>
                <a:rPr lang="ja-JP" altLang="en-US" sz="1600">
                  <a:latin typeface="Times"/>
                  <a:cs typeface="Times"/>
                </a:rPr>
                <a:t>”</a:t>
              </a:r>
              <a:endParaRPr lang="en-US">
                <a:latin typeface="Times"/>
                <a:cs typeface="Times"/>
              </a:endParaRPr>
            </a:p>
          </p:txBody>
        </p:sp>
        <p:sp>
          <p:nvSpPr>
            <p:cNvPr id="19474" name="Rectangle 23"/>
            <p:cNvSpPr>
              <a:spLocks noChangeArrowheads="1"/>
            </p:cNvSpPr>
            <p:nvPr/>
          </p:nvSpPr>
          <p:spPr bwMode="auto">
            <a:xfrm>
              <a:off x="1494" y="3984"/>
              <a:ext cx="696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ja-JP" altLang="en-US" sz="1600" dirty="0">
                  <a:latin typeface="Times"/>
                  <a:cs typeface="Times"/>
                </a:rPr>
                <a:t>“</a:t>
              </a:r>
              <a:r>
                <a:rPr lang="en-US" altLang="ja-JP" sz="1600" dirty="0">
                  <a:solidFill>
                    <a:srgbClr val="FF0000"/>
                  </a:solidFill>
                  <a:latin typeface="Times"/>
                  <a:cs typeface="Times"/>
                </a:rPr>
                <a:t>fiets</a:t>
              </a:r>
              <a:r>
                <a:rPr lang="ja-JP" altLang="en-US" sz="1600" dirty="0">
                  <a:latin typeface="Times"/>
                  <a:cs typeface="Times"/>
                </a:rPr>
                <a:t>”</a:t>
              </a:r>
              <a:endParaRPr lang="en-US" dirty="0">
                <a:latin typeface="Times"/>
                <a:cs typeface="Times"/>
              </a:endParaRPr>
            </a:p>
          </p:txBody>
        </p:sp>
        <p:sp>
          <p:nvSpPr>
            <p:cNvPr id="19475" name="Text Box 24"/>
            <p:cNvSpPr txBox="1">
              <a:spLocks noChangeArrowheads="1"/>
            </p:cNvSpPr>
            <p:nvPr/>
          </p:nvSpPr>
          <p:spPr bwMode="auto">
            <a:xfrm>
              <a:off x="3200" y="3565"/>
              <a:ext cx="1941" cy="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600">
                  <a:latin typeface="Times"/>
                  <a:cs typeface="Times"/>
                </a:rPr>
                <a:t>Dutch-English speaker</a:t>
              </a:r>
              <a:endParaRPr lang="en-US">
                <a:latin typeface="Times"/>
                <a:cs typeface="Times"/>
              </a:endParaRPr>
            </a:p>
          </p:txBody>
        </p:sp>
      </p:grpSp>
      <p:sp>
        <p:nvSpPr>
          <p:cNvPr id="19461" name="Rectangle 29"/>
          <p:cNvSpPr>
            <a:spLocks noChangeArrowheads="1"/>
          </p:cNvSpPr>
          <p:nvPr/>
        </p:nvSpPr>
        <p:spPr bwMode="auto">
          <a:xfrm>
            <a:off x="1144588" y="5800725"/>
            <a:ext cx="1846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Times"/>
              <a:cs typeface="Times"/>
            </a:endParaRPr>
          </a:p>
        </p:txBody>
      </p:sp>
      <p:sp>
        <p:nvSpPr>
          <p:cNvPr id="19462" name="Rectangle 31"/>
          <p:cNvSpPr>
            <a:spLocks noChangeArrowheads="1"/>
          </p:cNvSpPr>
          <p:nvPr/>
        </p:nvSpPr>
        <p:spPr bwMode="auto">
          <a:xfrm>
            <a:off x="381000" y="304800"/>
            <a:ext cx="8077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charset="0"/>
              <a:buNone/>
            </a:pPr>
            <a:r>
              <a:rPr lang="en-US" sz="2400" dirty="0">
                <a:solidFill>
                  <a:srgbClr val="FF0000"/>
                </a:solidFill>
                <a:latin typeface="Times"/>
                <a:cs typeface="Times"/>
              </a:rPr>
              <a:t>The bilingual is a mental juggler</a:t>
            </a:r>
            <a:r>
              <a:rPr lang="en-US" sz="2400" dirty="0">
                <a:latin typeface="Times"/>
                <a:cs typeface="Times"/>
              </a:rPr>
              <a:t>: Both languages appear to be active regardless of the requirement to use one language alone: </a:t>
            </a:r>
          </a:p>
        </p:txBody>
      </p:sp>
      <p:sp>
        <p:nvSpPr>
          <p:cNvPr id="19463" name="TextBox 18"/>
          <p:cNvSpPr txBox="1">
            <a:spLocks noChangeArrowheads="1"/>
          </p:cNvSpPr>
          <p:nvPr/>
        </p:nvSpPr>
        <p:spPr bwMode="auto">
          <a:xfrm>
            <a:off x="1329254" y="6170057"/>
            <a:ext cx="6564718" cy="46166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dirty="0" smtClean="0">
                <a:latin typeface="Times"/>
                <a:cs typeface="Times"/>
              </a:rPr>
              <a:t>It is not possible to simply switch off one language!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87647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eedPowerPoint 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4" t="18961" r="10446" b="11154"/>
          <a:stretch/>
        </p:blipFill>
        <p:spPr>
          <a:xfrm>
            <a:off x="0" y="0"/>
            <a:ext cx="9263178" cy="6858000"/>
          </a:xfrm>
        </p:spPr>
      </p:pic>
    </p:spTree>
    <p:extLst>
      <p:ext uri="{BB962C8B-B14F-4D97-AF65-F5344CB8AC3E}">
        <p14:creationId xmlns:p14="http://schemas.microsoft.com/office/powerpoint/2010/main" val="312486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3436"/>
            <a:ext cx="8229600" cy="1492589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Giuli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Dussias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8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iuli_PIRE information session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3267" r="13436" b="11817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73609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iuli_PIRE information session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2273" r="12517" b="13804"/>
          <a:stretch/>
        </p:blipFill>
        <p:spPr>
          <a:xfrm>
            <a:off x="-1" y="0"/>
            <a:ext cx="9171733" cy="6730584"/>
          </a:xfr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711" y="3907826"/>
            <a:ext cx="5164137" cy="34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6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iuli_PIRE information session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4" t="24261" r="13896" b="13804"/>
          <a:stretch/>
        </p:blipFill>
        <p:spPr>
          <a:xfrm>
            <a:off x="0" y="16057"/>
            <a:ext cx="9144000" cy="6785426"/>
          </a:xfrm>
        </p:spPr>
      </p:pic>
    </p:spTree>
    <p:extLst>
      <p:ext uri="{BB962C8B-B14F-4D97-AF65-F5344CB8AC3E}">
        <p14:creationId xmlns:p14="http://schemas.microsoft.com/office/powerpoint/2010/main" val="317452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iuli_PIRE information session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4" t="22274" r="12746" b="13141"/>
          <a:stretch/>
        </p:blipFill>
        <p:spPr>
          <a:xfrm>
            <a:off x="-1" y="0"/>
            <a:ext cx="9144003" cy="6858000"/>
          </a:xfrm>
        </p:spPr>
      </p:pic>
    </p:spTree>
    <p:extLst>
      <p:ext uri="{BB962C8B-B14F-4D97-AF65-F5344CB8AC3E}">
        <p14:creationId xmlns:p14="http://schemas.microsoft.com/office/powerpoint/2010/main" val="31894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iuli_PIRE information session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5" t="22604" r="13665" b="14798"/>
          <a:stretch/>
        </p:blipFill>
        <p:spPr>
          <a:xfrm>
            <a:off x="0" y="0"/>
            <a:ext cx="9144000" cy="6777315"/>
          </a:xfrm>
        </p:spPr>
      </p:pic>
    </p:spTree>
    <p:extLst>
      <p:ext uri="{BB962C8B-B14F-4D97-AF65-F5344CB8AC3E}">
        <p14:creationId xmlns:p14="http://schemas.microsoft.com/office/powerpoint/2010/main" val="3170984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2392"/>
            <a:ext cx="4840287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6" y="3951127"/>
            <a:ext cx="4303713" cy="3005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5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iuli_PIRE information session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4" t="22605" r="13667" b="13141"/>
          <a:stretch/>
        </p:blipFill>
        <p:spPr>
          <a:xfrm>
            <a:off x="0" y="0"/>
            <a:ext cx="9085084" cy="6858000"/>
          </a:xfrm>
        </p:spPr>
      </p:pic>
    </p:spTree>
    <p:extLst>
      <p:ext uri="{BB962C8B-B14F-4D97-AF65-F5344CB8AC3E}">
        <p14:creationId xmlns:p14="http://schemas.microsoft.com/office/powerpoint/2010/main" val="164836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8289"/>
            <a:ext cx="8229600" cy="1678898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Eleonora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Rossi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21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CIRCUS-article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0"/>
            <a:ext cx="4174877" cy="312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3331" y="5334000"/>
            <a:ext cx="6306609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"/>
                <a:cs typeface="Times"/>
              </a:rPr>
              <a:t>Juggling may tune brain networks that</a:t>
            </a:r>
          </a:p>
          <a:p>
            <a:r>
              <a:rPr lang="en-US" sz="2800" dirty="0">
                <a:latin typeface="Times"/>
                <a:cs typeface="Times"/>
              </a:rPr>
              <a:t>e</a:t>
            </a:r>
            <a:r>
              <a:rPr lang="en-US" sz="2800" dirty="0" smtClean="0">
                <a:latin typeface="Times"/>
                <a:cs typeface="Times"/>
              </a:rPr>
              <a:t>nable control and build cognitive reserve.</a:t>
            </a:r>
            <a:endParaRPr lang="en-US" sz="2800" dirty="0">
              <a:latin typeface="Times"/>
              <a:cs typeface="Time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951" y="457200"/>
            <a:ext cx="88793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"/>
                <a:cs typeface="Times"/>
              </a:rPr>
              <a:t>What is the consequence of parallel activity and competition   </a:t>
            </a:r>
          </a:p>
          <a:p>
            <a:r>
              <a:rPr lang="en-US" sz="2800" dirty="0">
                <a:latin typeface="Times"/>
                <a:cs typeface="Times"/>
              </a:rPr>
              <a:t>across the bilingual</a:t>
            </a:r>
            <a:r>
              <a:rPr lang="ja-JP" altLang="en-US" sz="2800" dirty="0">
                <a:latin typeface="Times"/>
                <a:cs typeface="Times"/>
              </a:rPr>
              <a:t>’</a:t>
            </a:r>
            <a:r>
              <a:rPr lang="en-US" altLang="ja-JP" sz="2800" dirty="0">
                <a:latin typeface="Times"/>
                <a:cs typeface="Times"/>
              </a:rPr>
              <a:t>s two languages? </a:t>
            </a:r>
          </a:p>
          <a:p>
            <a:endParaRPr lang="en-US" sz="28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94022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EleonoraPIRE_general info on my work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t="19624" r="10677" b="11485"/>
          <a:stretch/>
        </p:blipFill>
        <p:spPr>
          <a:xfrm>
            <a:off x="0" y="0"/>
            <a:ext cx="9198955" cy="6858000"/>
          </a:xfrm>
        </p:spPr>
      </p:pic>
    </p:spTree>
    <p:extLst>
      <p:ext uri="{BB962C8B-B14F-4D97-AF65-F5344CB8AC3E}">
        <p14:creationId xmlns:p14="http://schemas.microsoft.com/office/powerpoint/2010/main" val="2807049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2241420"/>
            <a:ext cx="12922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10" y="4816"/>
            <a:ext cx="8229600" cy="819644"/>
          </a:xfrm>
        </p:spPr>
        <p:txBody>
          <a:bodyPr/>
          <a:lstStyle/>
          <a:p>
            <a:r>
              <a:rPr lang="en-US" dirty="0"/>
              <a:t>The questions I am interested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6312"/>
            <a:ext cx="8229600" cy="39195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do bilingual speakers juggle between their two languages?</a:t>
            </a:r>
          </a:p>
          <a:p>
            <a:r>
              <a:rPr lang="en-US" dirty="0"/>
              <a:t>Is a second language learned later un life always processed differently than a native language? Or can we observe similarities between the two processes?</a:t>
            </a:r>
          </a:p>
          <a:p>
            <a:r>
              <a:rPr lang="en-US" dirty="0"/>
              <a:t>What are the cognitive and brain mechanisms that are at the base of bilingual language processing?</a:t>
            </a:r>
          </a:p>
          <a:p>
            <a:r>
              <a:rPr lang="en-US" dirty="0"/>
              <a:t>What role does memory play while learning a second language, and how does learning a second language impact the native one?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035" y="824460"/>
            <a:ext cx="2139950" cy="156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060" y="5638800"/>
            <a:ext cx="13779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2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EleonoraPIRE_general info on my work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t="20286" r="11366" b="11486"/>
          <a:stretch/>
        </p:blipFill>
        <p:spPr>
          <a:xfrm>
            <a:off x="0" y="0"/>
            <a:ext cx="9155104" cy="6858000"/>
          </a:xfrm>
        </p:spPr>
      </p:pic>
    </p:spTree>
    <p:extLst>
      <p:ext uri="{BB962C8B-B14F-4D97-AF65-F5344CB8AC3E}">
        <p14:creationId xmlns:p14="http://schemas.microsoft.com/office/powerpoint/2010/main" val="13190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EleonoraPIRE_general info on my work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t="20286" r="10907" b="11486"/>
          <a:stretch/>
        </p:blipFill>
        <p:spPr>
          <a:xfrm>
            <a:off x="0" y="0"/>
            <a:ext cx="9254976" cy="6858000"/>
          </a:xfrm>
        </p:spPr>
      </p:pic>
    </p:spTree>
    <p:extLst>
      <p:ext uri="{BB962C8B-B14F-4D97-AF65-F5344CB8AC3E}">
        <p14:creationId xmlns:p14="http://schemas.microsoft.com/office/powerpoint/2010/main" val="51140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EleonoraPIRE_general info on my work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t="19624" r="10907" b="11485"/>
          <a:stretch/>
        </p:blipFill>
        <p:spPr>
          <a:xfrm>
            <a:off x="0" y="0"/>
            <a:ext cx="9165984" cy="6858000"/>
          </a:xfrm>
        </p:spPr>
      </p:pic>
    </p:spTree>
    <p:extLst>
      <p:ext uri="{BB962C8B-B14F-4D97-AF65-F5344CB8AC3E}">
        <p14:creationId xmlns:p14="http://schemas.microsoft.com/office/powerpoint/2010/main" val="219492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13300"/>
            <a:ext cx="8229600" cy="13443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Carrie Jackson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Jackson_PIREpres_Aug27_2014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5" t="21280" r="12286" b="12479"/>
          <a:stretch/>
        </p:blipFill>
        <p:spPr>
          <a:xfrm>
            <a:off x="0" y="0"/>
            <a:ext cx="9144000" cy="6875188"/>
          </a:xfrm>
        </p:spPr>
      </p:pic>
    </p:spTree>
    <p:extLst>
      <p:ext uri="{BB962C8B-B14F-4D97-AF65-F5344CB8AC3E}">
        <p14:creationId xmlns:p14="http://schemas.microsoft.com/office/powerpoint/2010/main" val="383552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ackson_PIREpres_Aug27_2014 - Microsoft PowerPoin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21195" r="12459" b="12872"/>
          <a:stretch/>
        </p:blipFill>
        <p:spPr>
          <a:xfrm>
            <a:off x="0" y="0"/>
            <a:ext cx="9144000" cy="6901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4600" dirty="0">
                <a:solidFill>
                  <a:srgbClr val="DBF5F9">
                    <a:tint val="100000"/>
                    <a:shade val="90000"/>
                    <a:satMod val="250000"/>
                    <a:alpha val="100000"/>
                  </a:srgb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Rockwell"/>
              </a:rPr>
              <a:t>Questions we ask. .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do adult second language learners process grammatical and semantic information in the L2 in real time?</a:t>
            </a:r>
          </a:p>
          <a:p>
            <a:r>
              <a:rPr lang="en-US" dirty="0">
                <a:solidFill>
                  <a:schemeClr val="bg1"/>
                </a:solidFill>
              </a:rPr>
              <a:t>What factors can have an impact on the ultimate success of adult L2 learning (e.g., study abroad; type of input and instruction; individual differences)?</a:t>
            </a:r>
          </a:p>
          <a:p>
            <a:r>
              <a:rPr lang="en-US" dirty="0">
                <a:solidFill>
                  <a:schemeClr val="bg1"/>
                </a:solidFill>
              </a:rPr>
              <a:t>How can experimental studies (and the results from such studies) inform and improve foreign language instruction?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8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Jackson_PIREpres_Aug27_2014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4" t="20286" r="10906" b="11486"/>
          <a:stretch/>
        </p:blipFill>
        <p:spPr>
          <a:xfrm>
            <a:off x="0" y="0"/>
            <a:ext cx="9288267" cy="6858000"/>
          </a:xfrm>
        </p:spPr>
      </p:pic>
      <p:sp>
        <p:nvSpPr>
          <p:cNvPr id="5" name="TextBox 4"/>
          <p:cNvSpPr txBox="1"/>
          <p:nvPr/>
        </p:nvSpPr>
        <p:spPr>
          <a:xfrm>
            <a:off x="269823" y="1225689"/>
            <a:ext cx="81846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lvl="0" indent="-292100" defTabSz="914400">
              <a:buClr>
                <a:srgbClr val="0F6FC6"/>
              </a:buClr>
              <a:buSzPct val="70000"/>
              <a:buFont typeface="Wingdings 2"/>
              <a:buChar char=""/>
            </a:pPr>
            <a:r>
              <a:rPr lang="en-US" sz="2000" dirty="0">
                <a:solidFill>
                  <a:prstClr val="white"/>
                </a:solidFill>
                <a:latin typeface="Rockwell"/>
              </a:rPr>
              <a:t>How L1 and L2 speakers use different types of semantic and grammatical information to compute subject-verb agreement in the L1 and L2 (Beth </a:t>
            </a:r>
            <a:r>
              <a:rPr lang="en-US" sz="2000" dirty="0" err="1">
                <a:solidFill>
                  <a:prstClr val="white"/>
                </a:solidFill>
                <a:latin typeface="Rockwell"/>
              </a:rPr>
              <a:t>Mormer</a:t>
            </a:r>
            <a:r>
              <a:rPr lang="en-US" sz="2000" dirty="0">
                <a:solidFill>
                  <a:prstClr val="white"/>
                </a:solidFill>
                <a:latin typeface="Rockwell"/>
              </a:rPr>
              <a:t>, PIRE undergrad 2012; Kaylee </a:t>
            </a:r>
            <a:r>
              <a:rPr lang="en-US" sz="2000" dirty="0" err="1">
                <a:solidFill>
                  <a:prstClr val="white"/>
                </a:solidFill>
                <a:latin typeface="Rockwell"/>
              </a:rPr>
              <a:t>Roupas</a:t>
            </a:r>
            <a:r>
              <a:rPr lang="en-US" sz="2000" dirty="0">
                <a:solidFill>
                  <a:prstClr val="white"/>
                </a:solidFill>
                <a:latin typeface="Rockwell"/>
              </a:rPr>
              <a:t>, PIRE undergrad 2013; ongoing collaborations)</a:t>
            </a:r>
          </a:p>
          <a:p>
            <a:pPr lvl="0" defTabSz="914400">
              <a:buClr>
                <a:srgbClr val="0F6FC6"/>
              </a:buClr>
              <a:buSzPct val="70000"/>
            </a:pPr>
            <a:endParaRPr lang="en-US" sz="2000" dirty="0">
              <a:solidFill>
                <a:prstClr val="white"/>
              </a:solidFill>
              <a:latin typeface="Rockwell"/>
            </a:endParaRPr>
          </a:p>
          <a:p>
            <a:pPr marL="292100" lvl="0" indent="-292100" defTabSz="914400">
              <a:buClr>
                <a:srgbClr val="0F6FC6"/>
              </a:buClr>
              <a:buSzPct val="70000"/>
              <a:buFont typeface="Wingdings 2"/>
              <a:buChar char=""/>
            </a:pPr>
            <a:r>
              <a:rPr lang="en-US" sz="2000" dirty="0">
                <a:solidFill>
                  <a:prstClr val="white"/>
                </a:solidFill>
                <a:latin typeface="Rockwell"/>
              </a:rPr>
              <a:t>How priming activities can improve fluency and increase the use of more native-like word order in L2 speech (ongoing project with PSU undergrads and other collaborators)</a:t>
            </a:r>
          </a:p>
          <a:p>
            <a:pPr lvl="0" defTabSz="914400">
              <a:buClr>
                <a:srgbClr val="0F6FC6"/>
              </a:buClr>
              <a:buSzPct val="70000"/>
            </a:pPr>
            <a:endParaRPr lang="en-US" sz="2000" dirty="0">
              <a:solidFill>
                <a:prstClr val="white"/>
              </a:solidFill>
              <a:latin typeface="Rockwell"/>
            </a:endParaRPr>
          </a:p>
          <a:p>
            <a:pPr marL="292100" lvl="0" indent="-292100" defTabSz="914400">
              <a:buClr>
                <a:srgbClr val="0F6FC6"/>
              </a:buClr>
              <a:buSzPct val="70000"/>
              <a:buFont typeface="Wingdings 2"/>
              <a:buChar char=""/>
            </a:pPr>
            <a:r>
              <a:rPr lang="en-US" sz="2000" dirty="0">
                <a:solidFill>
                  <a:prstClr val="white"/>
                </a:solidFill>
                <a:latin typeface="Rockwell"/>
              </a:rPr>
              <a:t>Whether cognates facilitate the production of more difficult syntactic structures in L2 speech (Abby </a:t>
            </a:r>
            <a:r>
              <a:rPr lang="en-US" sz="2000" dirty="0" err="1">
                <a:solidFill>
                  <a:prstClr val="white"/>
                </a:solidFill>
                <a:latin typeface="Rockwell"/>
              </a:rPr>
              <a:t>Massaro</a:t>
            </a:r>
            <a:r>
              <a:rPr lang="en-US" sz="2000" dirty="0">
                <a:solidFill>
                  <a:prstClr val="white"/>
                </a:solidFill>
                <a:latin typeface="Rockwell"/>
              </a:rPr>
              <a:t>, PIRE undergrad 2014)</a:t>
            </a:r>
          </a:p>
          <a:p>
            <a:pPr marL="292100" lvl="0" indent="-292100" defTabSz="914400">
              <a:buClr>
                <a:srgbClr val="0F6FC6"/>
              </a:buClr>
              <a:buSzPct val="70000"/>
              <a:buFont typeface="Wingdings 2"/>
              <a:buChar char=""/>
            </a:pPr>
            <a:endParaRPr lang="en-US" sz="2000" dirty="0">
              <a:solidFill>
                <a:prstClr val="white"/>
              </a:solidFill>
              <a:latin typeface="Rockwell"/>
            </a:endParaRPr>
          </a:p>
          <a:p>
            <a:pPr marL="292100" lvl="0" indent="-292100" defTabSz="914400">
              <a:buClr>
                <a:srgbClr val="0F6FC6"/>
              </a:buClr>
              <a:buSzPct val="70000"/>
              <a:buFont typeface="Wingdings 2"/>
              <a:buChar char=""/>
            </a:pPr>
            <a:r>
              <a:rPr lang="en-US" sz="2000" dirty="0">
                <a:solidFill>
                  <a:prstClr val="white"/>
                </a:solidFill>
                <a:latin typeface="Rockwell"/>
              </a:rPr>
              <a:t>What can we do to facilitate the acquisition and processing of grammatical gender in L2 learners (Courtney Fowler Johnson, PhD student and PIRE graduate fellow 2012; Patricia </a:t>
            </a:r>
            <a:r>
              <a:rPr lang="en-US" sz="2000" dirty="0" err="1">
                <a:solidFill>
                  <a:prstClr val="white"/>
                </a:solidFill>
                <a:latin typeface="Rockwell"/>
              </a:rPr>
              <a:t>Schempp</a:t>
            </a:r>
            <a:r>
              <a:rPr lang="en-US" sz="2000" dirty="0">
                <a:solidFill>
                  <a:prstClr val="white"/>
                </a:solidFill>
                <a:latin typeface="Rockwell"/>
              </a:rPr>
              <a:t>, PhD student; Leah Pappas, PIRE undergrad 2013; Julia </a:t>
            </a:r>
            <a:r>
              <a:rPr lang="en-US" sz="2000" dirty="0" err="1">
                <a:solidFill>
                  <a:prstClr val="white"/>
                </a:solidFill>
                <a:latin typeface="Rockwell"/>
              </a:rPr>
              <a:t>Hotchner</a:t>
            </a:r>
            <a:r>
              <a:rPr lang="en-US" sz="2000" dirty="0">
                <a:solidFill>
                  <a:prstClr val="white"/>
                </a:solidFill>
                <a:latin typeface="Rockwell"/>
              </a:rPr>
              <a:t>, PIRE undergrad 2014)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267" y="309433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>
                <a:solidFill>
                  <a:srgbClr val="DBF5F9">
                    <a:tint val="100000"/>
                    <a:shade val="90000"/>
                    <a:satMod val="250000"/>
                    <a:alpha val="100000"/>
                  </a:srgb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Rockwell"/>
                <a:ea typeface="+mj-ea"/>
                <a:cs typeface="+mj-cs"/>
              </a:rPr>
              <a:t>Some recent and ongoing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4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3202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Janet van Hell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2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4-12 at 5.09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28600"/>
            <a:ext cx="4328922" cy="718566"/>
          </a:xfrm>
          <a:prstGeom prst="rect">
            <a:avLst/>
          </a:prstGeom>
        </p:spPr>
      </p:pic>
      <p:pic>
        <p:nvPicPr>
          <p:cNvPr id="3" name="Picture 2" descr="Screen shot 2011-04-12 at 5.08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838200"/>
            <a:ext cx="6318123" cy="1069086"/>
          </a:xfrm>
          <a:prstGeom prst="rect">
            <a:avLst/>
          </a:prstGeom>
        </p:spPr>
      </p:pic>
      <p:pic>
        <p:nvPicPr>
          <p:cNvPr id="4" name="Picture 3" descr="Screen shot 2011-04-12 at 5.08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76400"/>
            <a:ext cx="4257040" cy="680720"/>
          </a:xfrm>
          <a:prstGeom prst="rect">
            <a:avLst/>
          </a:prstGeom>
        </p:spPr>
      </p:pic>
      <p:pic>
        <p:nvPicPr>
          <p:cNvPr id="5" name="Picture 4" descr="Screen shot 2011-04-12 at 5.08.2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438400"/>
            <a:ext cx="3992880" cy="2804160"/>
          </a:xfrm>
          <a:prstGeom prst="rect">
            <a:avLst/>
          </a:prstGeom>
        </p:spPr>
      </p:pic>
      <p:pic>
        <p:nvPicPr>
          <p:cNvPr id="6" name="Picture 5" descr="Screen shot 2011-04-12 at 5.11.4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410200"/>
            <a:ext cx="7061200" cy="482600"/>
          </a:xfrm>
          <a:prstGeom prst="rect">
            <a:avLst/>
          </a:prstGeom>
        </p:spPr>
      </p:pic>
      <p:pic>
        <p:nvPicPr>
          <p:cNvPr id="7" name="Picture 6" descr="Screen shot 2011-04-12 at 5.13.35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096000"/>
            <a:ext cx="588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7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Janet's slides for InfoPIRE_meeting (1)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8" t="17968" r="13733" b="10823"/>
          <a:stretch/>
        </p:blipFill>
        <p:spPr>
          <a:xfrm>
            <a:off x="0" y="0"/>
            <a:ext cx="9218424" cy="6858000"/>
          </a:xfrm>
        </p:spPr>
      </p:pic>
    </p:spTree>
    <p:extLst>
      <p:ext uri="{BB962C8B-B14F-4D97-AF65-F5344CB8AC3E}">
        <p14:creationId xmlns:p14="http://schemas.microsoft.com/office/powerpoint/2010/main" val="139900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Janet's slides for InfoPIRE_meeting (1)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0" t="17968" r="14131" b="10161"/>
          <a:stretch/>
        </p:blipFill>
        <p:spPr>
          <a:xfrm>
            <a:off x="-1" y="0"/>
            <a:ext cx="9101859" cy="6858000"/>
          </a:xfrm>
        </p:spPr>
      </p:pic>
    </p:spTree>
    <p:extLst>
      <p:ext uri="{BB962C8B-B14F-4D97-AF65-F5344CB8AC3E}">
        <p14:creationId xmlns:p14="http://schemas.microsoft.com/office/powerpoint/2010/main" val="85559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3064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Patricia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Román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4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riUGR PIRE2014 - Microsoft PowerPoin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1" t="19006" r="13607" b="9878"/>
          <a:stretch/>
        </p:blipFill>
        <p:spPr>
          <a:xfrm>
            <a:off x="-1" y="0"/>
            <a:ext cx="9301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7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riUGR PIRE2014 - Microsoft PowerPoin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4" t="17916" r="14098" b="9878"/>
          <a:stretch/>
        </p:blipFill>
        <p:spPr>
          <a:xfrm>
            <a:off x="0" y="0"/>
            <a:ext cx="9144000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0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atriUGR PIRE2014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0" t="18631" r="13932" b="10823"/>
          <a:stretch/>
        </p:blipFill>
        <p:spPr>
          <a:xfrm>
            <a:off x="0" y="0"/>
            <a:ext cx="9304984" cy="6858000"/>
          </a:xfrm>
        </p:spPr>
      </p:pic>
    </p:spTree>
    <p:extLst>
      <p:ext uri="{BB962C8B-B14F-4D97-AF65-F5344CB8AC3E}">
        <p14:creationId xmlns:p14="http://schemas.microsoft.com/office/powerpoint/2010/main" val="272327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atriUGR PIRE2014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9" t="18299" r="14531" b="9167"/>
          <a:stretch/>
        </p:blipFill>
        <p:spPr>
          <a:xfrm>
            <a:off x="0" y="0"/>
            <a:ext cx="9144000" cy="7026446"/>
          </a:xfrm>
        </p:spPr>
      </p:pic>
    </p:spTree>
    <p:extLst>
      <p:ext uri="{BB962C8B-B14F-4D97-AF65-F5344CB8AC3E}">
        <p14:creationId xmlns:p14="http://schemas.microsoft.com/office/powerpoint/2010/main" val="1265152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30"/>
            <a:ext cx="8139113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255588"/>
            <a:ext cx="5286375" cy="587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4325"/>
            <a:ext cx="5121275" cy="527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4778375"/>
            <a:ext cx="3054350" cy="207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56" y="670719"/>
            <a:ext cx="4492625" cy="185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356" y="929481"/>
            <a:ext cx="2195513" cy="294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144" y="4184649"/>
            <a:ext cx="3262313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9" y="670719"/>
            <a:ext cx="3925887" cy="240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9" y="3078957"/>
            <a:ext cx="3292475" cy="24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144" y="2087561"/>
            <a:ext cx="4256087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144" y="6110598"/>
            <a:ext cx="3822523" cy="96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776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8133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Rhonda McClain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2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Rhondapire_mcclain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4" t="26248" r="16324" b="13804"/>
          <a:stretch/>
        </p:blipFill>
        <p:spPr>
          <a:xfrm>
            <a:off x="0" y="61027"/>
            <a:ext cx="9166424" cy="6144901"/>
          </a:xfrm>
        </p:spPr>
      </p:pic>
    </p:spTree>
    <p:extLst>
      <p:ext uri="{BB962C8B-B14F-4D97-AF65-F5344CB8AC3E}">
        <p14:creationId xmlns:p14="http://schemas.microsoft.com/office/powerpoint/2010/main" val="169754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6651" y="1187017"/>
            <a:ext cx="818460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"/>
                <a:cs typeface="Times"/>
              </a:rPr>
              <a:t>The focus of our research is on language processing in bilinguals </a:t>
            </a:r>
          </a:p>
          <a:p>
            <a:r>
              <a:rPr lang="en-US" sz="2400" dirty="0" smtClean="0">
                <a:latin typeface="Times"/>
                <a:cs typeface="Times"/>
              </a:rPr>
              <a:t>and second language learners:</a:t>
            </a:r>
          </a:p>
          <a:p>
            <a:endParaRPr lang="en-US" sz="2400" dirty="0" smtClean="0">
              <a:latin typeface="Times"/>
              <a:cs typeface="Times"/>
            </a:endParaRPr>
          </a:p>
          <a:p>
            <a:endParaRPr lang="en-US" sz="2400" dirty="0">
              <a:latin typeface="Times"/>
              <a:cs typeface="Times"/>
            </a:endParaRPr>
          </a:p>
          <a:p>
            <a:pPr marL="342900" indent="-342900">
              <a:buFont typeface="Wingdings" charset="2"/>
              <a:buChar char="v"/>
            </a:pPr>
            <a:r>
              <a:rPr lang="en-US" sz="2400" dirty="0" smtClean="0">
                <a:solidFill>
                  <a:srgbClr val="FF0000"/>
                </a:solidFill>
                <a:latin typeface="Times"/>
                <a:cs typeface="Times"/>
              </a:rPr>
              <a:t>	</a:t>
            </a:r>
            <a:r>
              <a:rPr lang="en-US" sz="2400" dirty="0" smtClean="0">
                <a:latin typeface="Times"/>
                <a:cs typeface="Times"/>
              </a:rPr>
              <a:t>How do bilinguals control the language not in use?</a:t>
            </a:r>
          </a:p>
          <a:p>
            <a:endParaRPr lang="en-US" sz="2400" dirty="0">
              <a:latin typeface="Times"/>
              <a:cs typeface="Times"/>
            </a:endParaRPr>
          </a:p>
          <a:p>
            <a:pPr marL="342900" indent="-342900">
              <a:buFont typeface="Wingdings" charset="2"/>
              <a:buChar char="v"/>
            </a:pPr>
            <a:r>
              <a:rPr lang="en-US" sz="2400" dirty="0" smtClean="0">
                <a:solidFill>
                  <a:srgbClr val="FF0000"/>
                </a:solidFill>
                <a:latin typeface="Times"/>
                <a:cs typeface="Times"/>
              </a:rPr>
              <a:t>	</a:t>
            </a:r>
            <a:r>
              <a:rPr lang="en-US" sz="2400" dirty="0" smtClean="0">
                <a:latin typeface="Times"/>
                <a:cs typeface="Times"/>
              </a:rPr>
              <a:t>What are the consequences of learning to control the two </a:t>
            </a:r>
          </a:p>
          <a:p>
            <a:r>
              <a:rPr lang="en-US" sz="2400" dirty="0">
                <a:latin typeface="Times"/>
                <a:cs typeface="Times"/>
              </a:rPr>
              <a:t>	</a:t>
            </a:r>
            <a:r>
              <a:rPr lang="en-US" sz="2400" dirty="0" smtClean="0">
                <a:latin typeface="Times"/>
                <a:cs typeface="Times"/>
              </a:rPr>
              <a:t>languages for cognition and the brain?</a:t>
            </a:r>
          </a:p>
          <a:p>
            <a:endParaRPr lang="en-US" sz="2400" dirty="0">
              <a:latin typeface="Times"/>
              <a:cs typeface="Times"/>
            </a:endParaRPr>
          </a:p>
          <a:p>
            <a:pPr marL="342900" indent="-342900">
              <a:buFont typeface="Wingdings" charset="2"/>
              <a:buChar char="v"/>
            </a:pPr>
            <a:r>
              <a:rPr lang="en-US" sz="2400" dirty="0" smtClean="0">
                <a:solidFill>
                  <a:srgbClr val="FF0000"/>
                </a:solidFill>
                <a:latin typeface="Times"/>
                <a:cs typeface="Times"/>
              </a:rPr>
              <a:t>	</a:t>
            </a:r>
            <a:r>
              <a:rPr lang="en-US" sz="2400" dirty="0" smtClean="0">
                <a:latin typeface="Times"/>
                <a:cs typeface="Times"/>
              </a:rPr>
              <a:t>What enables some adults to learn a second language easily </a:t>
            </a:r>
          </a:p>
          <a:p>
            <a:r>
              <a:rPr lang="en-US" sz="2400" dirty="0">
                <a:latin typeface="Times"/>
                <a:cs typeface="Times"/>
              </a:rPr>
              <a:t>	</a:t>
            </a:r>
            <a:r>
              <a:rPr lang="en-US" sz="2400" dirty="0" smtClean="0">
                <a:latin typeface="Times"/>
                <a:cs typeface="Times"/>
              </a:rPr>
              <a:t>while others struggle?</a:t>
            </a:r>
          </a:p>
          <a:p>
            <a:r>
              <a:rPr lang="en-US" sz="2400" dirty="0" smtClean="0">
                <a:latin typeface="Times"/>
                <a:cs typeface="Times"/>
              </a:rPr>
              <a:t> </a:t>
            </a:r>
            <a:endParaRPr lang="en-US" sz="2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33994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3124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Nicole Benevento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73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enevento PIRE slide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t="27241" r="5158" b="13142"/>
          <a:stretch/>
        </p:blipFill>
        <p:spPr>
          <a:xfrm>
            <a:off x="134912" y="713100"/>
            <a:ext cx="8619348" cy="4818270"/>
          </a:xfrm>
        </p:spPr>
      </p:pic>
    </p:spTree>
    <p:extLst>
      <p:ext uri="{BB962C8B-B14F-4D97-AF65-F5344CB8AC3E}">
        <p14:creationId xmlns:p14="http://schemas.microsoft.com/office/powerpoint/2010/main" val="20853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3202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Lauren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Perroti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errotti_PIRE_2014.08.25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5" t="28235" r="7458" b="15129"/>
          <a:stretch/>
        </p:blipFill>
        <p:spPr>
          <a:xfrm>
            <a:off x="-68894" y="314793"/>
            <a:ext cx="9212894" cy="6145967"/>
          </a:xfrm>
        </p:spPr>
      </p:pic>
    </p:spTree>
    <p:extLst>
      <p:ext uri="{BB962C8B-B14F-4D97-AF65-F5344CB8AC3E}">
        <p14:creationId xmlns:p14="http://schemas.microsoft.com/office/powerpoint/2010/main" val="4291260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8015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Pablo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Requena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75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blo Requena_PIRE 1 Minute Undergraduate Presentation (1) - Microsoft PowerPoin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t="22276" r="16557" b="1451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3025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Haoyun</a:t>
            </a:r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 Zhang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3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Haoyun</a:t>
            </a:r>
            <a:r>
              <a:rPr lang="en-US" dirty="0" smtClean="0"/>
              <a:t> Zhang</a:t>
            </a:r>
            <a:endParaRPr lang="en-US" dirty="0"/>
          </a:p>
        </p:txBody>
      </p:sp>
      <p:pic>
        <p:nvPicPr>
          <p:cNvPr id="4" name="Content Placeholder 3" descr="Haoyun ppt slide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5" t="24261" r="15045" b="15791"/>
          <a:stretch/>
        </p:blipFill>
        <p:spPr>
          <a:xfrm>
            <a:off x="0" y="0"/>
            <a:ext cx="9144000" cy="6858000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651" y="-89720"/>
            <a:ext cx="4194175" cy="338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4519" y="16746"/>
            <a:ext cx="3865563" cy="346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8" descr="bba1cd11728b47104177076dc3cec3fdfc032333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0"/>
          <a:stretch/>
        </p:blipFill>
        <p:spPr>
          <a:xfrm rot="20430744">
            <a:off x="4539102" y="4460542"/>
            <a:ext cx="5103576" cy="1899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5" descr="38dbb6fd5266d016e6db4589972bd40734fa355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610">
            <a:off x="-135128" y="3857637"/>
            <a:ext cx="5669868" cy="1903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27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7937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Paige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Elinsky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aigePIRE info pwpt [Compatibility Mode]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0" t="17637" r="13334" b="11154"/>
          <a:stretch/>
        </p:blipFill>
        <p:spPr>
          <a:xfrm>
            <a:off x="-233917" y="0"/>
            <a:ext cx="9377917" cy="6858000"/>
          </a:xfrm>
        </p:spPr>
      </p:pic>
    </p:spTree>
    <p:extLst>
      <p:ext uri="{BB962C8B-B14F-4D97-AF65-F5344CB8AC3E}">
        <p14:creationId xmlns:p14="http://schemas.microsoft.com/office/powerpoint/2010/main" val="287955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ucy tries to speak Spanish copy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4173" y="1476626"/>
            <a:ext cx="5303520" cy="3977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346" y="249274"/>
            <a:ext cx="823614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"/>
                <a:cs typeface="Times"/>
              </a:rPr>
              <a:t>One hypothesis about second language learning: Some adults can </a:t>
            </a:r>
          </a:p>
          <a:p>
            <a:r>
              <a:rPr lang="en-US" sz="2400" dirty="0">
                <a:latin typeface="Times"/>
                <a:cs typeface="Times"/>
              </a:rPr>
              <a:t>s</a:t>
            </a:r>
            <a:r>
              <a:rPr lang="en-US" sz="2400" dirty="0" smtClean="0">
                <a:latin typeface="Times"/>
                <a:cs typeface="Times"/>
              </a:rPr>
              <a:t>imply not control their native language!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8824" y="6035311"/>
            <a:ext cx="6168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"/>
                <a:cs typeface="Times"/>
              </a:rPr>
              <a:t>Contact me if you are interested:   jfk7@psu.edu    </a:t>
            </a:r>
            <a:endParaRPr lang="en-US" sz="2400" i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9517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3084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Kyra </a:t>
            </a:r>
            <a:r>
              <a:rPr lang="en-US" sz="8000" dirty="0" err="1" smtClean="0">
                <a:solidFill>
                  <a:schemeClr val="accent4">
                    <a:lumMod val="75000"/>
                  </a:schemeClr>
                </a:solidFill>
              </a:rPr>
              <a:t>Krass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9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yraPIRE ppt_krass (2)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2" t="18121" r="2094" b="7181"/>
          <a:stretch/>
        </p:blipFill>
        <p:spPr>
          <a:xfrm>
            <a:off x="104931" y="764497"/>
            <a:ext cx="9039069" cy="4991725"/>
          </a:xfrm>
        </p:spPr>
      </p:pic>
    </p:spTree>
    <p:extLst>
      <p:ext uri="{BB962C8B-B14F-4D97-AF65-F5344CB8AC3E}">
        <p14:creationId xmlns:p14="http://schemas.microsoft.com/office/powerpoint/2010/main" val="338896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3084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accent4">
                    <a:lumMod val="75000"/>
                  </a:schemeClr>
                </a:solidFill>
              </a:rPr>
              <a:t>Nick </a:t>
            </a:r>
            <a:r>
              <a:rPr lang="en-US" sz="8000" dirty="0" err="1">
                <a:solidFill>
                  <a:schemeClr val="accent4">
                    <a:lumMod val="75000"/>
                  </a:schemeClr>
                </a:solidFill>
              </a:rPr>
              <a:t>Anderegg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518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Nick_Anderegg_-_Elevator_Slide - Microsoft PowerPoin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4" t="20617" r="10677" b="12148"/>
          <a:stretch/>
        </p:blipFill>
        <p:spPr>
          <a:xfrm>
            <a:off x="0" y="0"/>
            <a:ext cx="9104864" cy="6745574"/>
          </a:xfrm>
        </p:spPr>
      </p:pic>
    </p:spTree>
    <p:extLst>
      <p:ext uri="{BB962C8B-B14F-4D97-AF65-F5344CB8AC3E}">
        <p14:creationId xmlns:p14="http://schemas.microsoft.com/office/powerpoint/2010/main" val="120220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2986"/>
            <a:ext cx="8229600" cy="1143000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chemeClr val="accent4">
                    <a:lumMod val="75000"/>
                  </a:schemeClr>
                </a:solidFill>
              </a:rPr>
              <a:t>Thank You </a:t>
            </a:r>
            <a:r>
              <a:rPr lang="en-US" sz="8800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en-US" sz="88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8800" dirty="0" smtClean="0">
                <a:solidFill>
                  <a:schemeClr val="accent4">
                    <a:lumMod val="75000"/>
                  </a:schemeClr>
                </a:solidFill>
              </a:rPr>
              <a:t>=)</a:t>
            </a:r>
            <a:endParaRPr lang="en-US" sz="8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21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7687"/>
            <a:ext cx="8229600" cy="2687637"/>
          </a:xfrm>
        </p:spPr>
        <p:txBody>
          <a:bodyPr/>
          <a:lstStyle/>
          <a:p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</a:rPr>
              <a:t>Dr. Daniel Weiss</a:t>
            </a:r>
            <a:endParaRPr lang="en-US" sz="8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1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240</TotalTime>
  <Words>508</Words>
  <Application>Microsoft Macintosh PowerPoint</Application>
  <PresentationFormat>On-screen Show (4:3)</PresentationFormat>
  <Paragraphs>69</Paragraphs>
  <Slides>84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Office Theme</vt:lpstr>
      <vt:lpstr>PIRE 2014  Information Session</vt:lpstr>
      <vt:lpstr>Dr. Judith Kroll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Dr. Daniel Weiss</vt:lpstr>
      <vt:lpstr>PowerPoint Presentation</vt:lpstr>
      <vt:lpstr>PowerPoint Presentation</vt:lpstr>
      <vt:lpstr>PowerPoint Presentation</vt:lpstr>
      <vt:lpstr>Dr. Karen Miller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Dr. Carol Miller</vt:lpstr>
      <vt:lpstr>PowerPoint Presentation</vt:lpstr>
      <vt:lpstr>PowerPoint Presentation</vt:lpstr>
      <vt:lpstr>Dr. Marianna Nadeu nadeu@psu.edu </vt:lpstr>
      <vt:lpstr>PowerPoint Presentation</vt:lpstr>
      <vt:lpstr>PowerPoint Presentation</vt:lpstr>
      <vt:lpstr>Dr. Matthew Carlson</vt:lpstr>
      <vt:lpstr>PowerPoint Presentation</vt:lpstr>
      <vt:lpstr>PowerPoint Presentation</vt:lpstr>
      <vt:lpstr>PowerPoint Presentation</vt:lpstr>
      <vt:lpstr>PowerPoint Presentation</vt:lpstr>
      <vt:lpstr>Dr. John Lipski</vt:lpstr>
      <vt:lpstr>PowerPoint Presentation</vt:lpstr>
      <vt:lpstr>PowerPoint Presentation</vt:lpstr>
      <vt:lpstr>Dr. Mike Putman  Hyoun-A and Lara</vt:lpstr>
      <vt:lpstr>PowerPoint Presentation</vt:lpstr>
      <vt:lpstr>Dr. Lisa Reed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Dr. Giuli Dussias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Dr. Eleonora Rossi</vt:lpstr>
      <vt:lpstr>PowerPoint Presentation</vt:lpstr>
      <vt:lpstr>The questions I am interested in</vt:lpstr>
      <vt:lpstr>PowerPoint Presentation</vt:lpstr>
      <vt:lpstr>PowerPoint Presentation</vt:lpstr>
      <vt:lpstr>PowerPoint Presentation</vt:lpstr>
      <vt:lpstr>Dr. Carrie Jackson</vt:lpstr>
      <vt:lpstr>PowerPoint Presentation</vt:lpstr>
      <vt:lpstr>Questions we ask. . .</vt:lpstr>
      <vt:lpstr>PowerPoint Presentation</vt:lpstr>
      <vt:lpstr>Dr. Janet van Hell</vt:lpstr>
      <vt:lpstr>PowerPoint Presentation</vt:lpstr>
      <vt:lpstr>PowerPoint Presentation</vt:lpstr>
      <vt:lpstr>Dr. Patricia Román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Rhonda McClain</vt:lpstr>
      <vt:lpstr>PowerPoint Presentation</vt:lpstr>
      <vt:lpstr>Nicole Benevento</vt:lpstr>
      <vt:lpstr>PowerPoint Presentation</vt:lpstr>
      <vt:lpstr>Lauren Perroti</vt:lpstr>
      <vt:lpstr>PowerPoint Presentation</vt:lpstr>
      <vt:lpstr>Pablo Requena</vt:lpstr>
      <vt:lpstr>PowerPoint Presentation</vt:lpstr>
      <vt:lpstr>Haoyun Zhang</vt:lpstr>
      <vt:lpstr>Haoyun Zhang</vt:lpstr>
      <vt:lpstr>Paige Elinsky</vt:lpstr>
      <vt:lpstr>PowerPoint Presentation</vt:lpstr>
      <vt:lpstr>Kyra Krass</vt:lpstr>
      <vt:lpstr>PowerPoint Presentation</vt:lpstr>
      <vt:lpstr>Nick Anderegg</vt:lpstr>
      <vt:lpstr>PowerPoint Presentation</vt:lpstr>
      <vt:lpstr>Thank You  =)</vt:lpstr>
    </vt:vector>
  </TitlesOfParts>
  <Company>Penn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Judith Kroll</dc:creator>
  <cp:lastModifiedBy>g d</cp:lastModifiedBy>
  <cp:revision>23</cp:revision>
  <dcterms:created xsi:type="dcterms:W3CDTF">2014-08-27T08:55:06Z</dcterms:created>
  <dcterms:modified xsi:type="dcterms:W3CDTF">2014-08-28T19:22:41Z</dcterms:modified>
</cp:coreProperties>
</file>